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74" d="100"/>
          <a:sy n="74" d="100"/>
        </p:scale>
        <p:origin x="-12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88BC8CF3-F2FC-4CE2-AA9C-D32637CC5AA5}" type="datetimeFigureOut">
              <a:rPr lang="hr-HR" smtClean="0"/>
              <a:t>3.2.2015.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7991475" y="6429375"/>
            <a:ext cx="876300" cy="292100"/>
          </a:xfrm>
        </p:spPr>
        <p:txBody>
          <a:bodyPr/>
          <a:lstStyle/>
          <a:p>
            <a:fld id="{3DD7E008-8186-4C84-950C-091457EAB9F6}" type="slidenum">
              <a:rPr lang="hr-HR" smtClean="0"/>
              <a:t>‹#›</a:t>
            </a:fld>
            <a:endParaRPr lang="hr-H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hr-HR" smtClean="0"/>
              <a:t>Uredite stil naslova matrice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88BC8CF3-F2FC-4CE2-AA9C-D32637CC5AA5}" type="datetimeFigureOut">
              <a:rPr lang="hr-HR" smtClean="0"/>
              <a:t>3.2.2015.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D7E008-8186-4C84-950C-091457EAB9F6}"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88BC8CF3-F2FC-4CE2-AA9C-D32637CC5AA5}" type="datetimeFigureOut">
              <a:rPr lang="hr-HR" smtClean="0"/>
              <a:t>3.2.2015.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D7E008-8186-4C84-950C-091457EAB9F6}"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8BC8CF3-F2FC-4CE2-AA9C-D32637CC5AA5}" type="datetimeFigureOut">
              <a:rPr lang="hr-HR" smtClean="0"/>
              <a:t>3.2.2015.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D7E008-8186-4C84-950C-091457EAB9F6}" type="slidenum">
              <a:rPr lang="hr-HR" smtClean="0"/>
              <a:t>‹#›</a:t>
            </a:fld>
            <a:endParaRPr lang="hr-H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88BC8CF3-F2FC-4CE2-AA9C-D32637CC5AA5}" type="datetimeFigureOut">
              <a:rPr lang="hr-HR" smtClean="0"/>
              <a:t>3.2.2015.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D7E008-8186-4C84-950C-091457EAB9F6}" type="slidenum">
              <a:rPr lang="hr-HR" smtClean="0"/>
              <a:t>‹#›</a:t>
            </a:fld>
            <a:endParaRPr lang="hr-H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hr-HR" smtClean="0"/>
              <a:t>Uredite stil naslova matrice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BC8CF3-F2FC-4CE2-AA9C-D32637CC5AA5}" type="datetimeFigureOut">
              <a:rPr lang="hr-HR" smtClean="0"/>
              <a:t>3.2.2015.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D7E008-8186-4C84-950C-091457EAB9F6}" type="slidenum">
              <a:rPr lang="hr-HR" smtClean="0"/>
              <a:t>‹#›</a:t>
            </a:fld>
            <a:endParaRPr lang="hr-H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8BC8CF3-F2FC-4CE2-AA9C-D32637CC5AA5}" type="datetimeFigureOut">
              <a:rPr lang="hr-HR" smtClean="0"/>
              <a:t>3.2.2015.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DD7E008-8186-4C84-950C-091457EAB9F6}" type="slidenum">
              <a:rPr lang="hr-HR" smtClean="0"/>
              <a:t>‹#›</a:t>
            </a:fld>
            <a:endParaRPr lang="hr-H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88BC8CF3-F2FC-4CE2-AA9C-D32637CC5AA5}" type="datetimeFigureOut">
              <a:rPr lang="hr-HR" smtClean="0"/>
              <a:t>3.2.2015.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D7E008-8186-4C84-950C-091457EAB9F6}" type="slidenum">
              <a:rPr lang="hr-HR" smtClean="0"/>
              <a:t>‹#›</a:t>
            </a:fld>
            <a:endParaRPr lang="hr-H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C8CF3-F2FC-4CE2-AA9C-D32637CC5AA5}" type="datetimeFigureOut">
              <a:rPr lang="hr-HR" smtClean="0"/>
              <a:t>3.2.2015.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DD7E008-8186-4C84-950C-091457EAB9F6}"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88BC8CF3-F2FC-4CE2-AA9C-D32637CC5AA5}" type="datetimeFigureOut">
              <a:rPr lang="hr-HR" smtClean="0"/>
              <a:t>3.2.2015.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D7E008-8186-4C84-950C-091457EAB9F6}" type="slidenum">
              <a:rPr lang="hr-HR" smtClean="0"/>
              <a:t>‹#›</a:t>
            </a:fld>
            <a:endParaRPr lang="hr-H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hr-HR" smtClean="0"/>
              <a:t>Uredite stil naslova matrice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hr-HR" smtClean="0"/>
              <a:t>Uredite stilove teksta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88BC8CF3-F2FC-4CE2-AA9C-D32637CC5AA5}" type="datetimeFigureOut">
              <a:rPr lang="hr-HR" smtClean="0"/>
              <a:t>3.2.2015.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D7E008-8186-4C84-950C-091457EAB9F6}" type="slidenum">
              <a:rPr lang="hr-HR" smtClean="0"/>
              <a:t>‹#›</a:t>
            </a:fld>
            <a:endParaRPr lang="hr-H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hr-HR" smtClean="0"/>
              <a:t>Uredite stil naslova matrice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hr-HR" smtClean="0"/>
              <a:t>Uredite stilove teksta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88BC8CF3-F2FC-4CE2-AA9C-D32637CC5AA5}" type="datetimeFigureOut">
              <a:rPr lang="hr-HR" smtClean="0"/>
              <a:t>3.2.2015.</a:t>
            </a:fld>
            <a:endParaRPr lang="hr-H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hr-H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DD7E008-8186-4C84-950C-091457EAB9F6}"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hr.wikipedia.org/wiki/Romeo_i_Julija" TargetMode="External"/><Relationship Id="rId3" Type="http://schemas.openxmlformats.org/officeDocument/2006/relationships/hyperlink" Target="http://hr.wikipedia.org/wiki/Engleska" TargetMode="External"/><Relationship Id="rId7" Type="http://schemas.openxmlformats.org/officeDocument/2006/relationships/hyperlink" Target="http://hr.wikipedia.org/wiki/Verona" TargetMode="External"/><Relationship Id="rId2" Type="http://schemas.openxmlformats.org/officeDocument/2006/relationships/hyperlink" Target="http://hr.wikipedia.org/wiki/Francuska" TargetMode="External"/><Relationship Id="rId1" Type="http://schemas.openxmlformats.org/officeDocument/2006/relationships/slideLayout" Target="../slideLayouts/slideLayout2.xml"/><Relationship Id="rId6" Type="http://schemas.openxmlformats.org/officeDocument/2006/relationships/hyperlink" Target="http://hr.wikipedia.org/wiki/Ru%C5%BEa" TargetMode="External"/><Relationship Id="rId5" Type="http://schemas.openxmlformats.org/officeDocument/2006/relationships/hyperlink" Target="http://hr.wikipedia.org/wiki/Maj%C4%8Din_dan" TargetMode="External"/><Relationship Id="rId4" Type="http://schemas.openxmlformats.org/officeDocument/2006/relationships/hyperlink" Target="http://hr.wikipedia.org/wiki/Kupi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hr.wikipedia.org/wiki/Kr%C5%A1%C4%87anstvo" TargetMode="External"/><Relationship Id="rId2" Type="http://schemas.openxmlformats.org/officeDocument/2006/relationships/hyperlink" Target="http://hr.wikipedia.org/wiki/Rim" TargetMode="External"/><Relationship Id="rId1" Type="http://schemas.openxmlformats.org/officeDocument/2006/relationships/slideLayout" Target="../slideLayouts/slideLayout2.xml"/><Relationship Id="rId5" Type="http://schemas.openxmlformats.org/officeDocument/2006/relationships/hyperlink" Target="http://hr.wikipedia.org/wiki/Klaudije_Gotski" TargetMode="External"/><Relationship Id="rId4" Type="http://schemas.openxmlformats.org/officeDocument/2006/relationships/hyperlink" Target="http://hr.wikipedia.org/wiki/Sveti_Valent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hr.wikipedia.org/wiki/14._velja%C4%8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lstStyle/>
          <a:p>
            <a:endParaRPr lang="hr-HR" dirty="0"/>
          </a:p>
        </p:txBody>
      </p:sp>
      <p:sp>
        <p:nvSpPr>
          <p:cNvPr id="2" name="Naslov 1"/>
          <p:cNvSpPr>
            <a:spLocks noGrp="1"/>
          </p:cNvSpPr>
          <p:nvPr>
            <p:ph type="title"/>
          </p:nvPr>
        </p:nvSpPr>
        <p:spPr>
          <a:xfrm>
            <a:off x="179512" y="1417320"/>
            <a:ext cx="8681024" cy="2304288"/>
          </a:xfrm>
        </p:spPr>
        <p:txBody>
          <a:bodyPr>
            <a:noAutofit/>
          </a:bodyPr>
          <a:lstStyle/>
          <a:p>
            <a:r>
              <a:rPr lang="hr-HR" sz="9600" b="1" i="1" u="sng" dirty="0" smtClean="0">
                <a:solidFill>
                  <a:srgbClr val="FF0000"/>
                </a:solidFill>
              </a:rPr>
              <a:t>Valentinovo</a:t>
            </a:r>
            <a:endParaRPr lang="hr-HR" sz="9600" b="1" i="1" u="sng" dirty="0">
              <a:solidFill>
                <a:srgbClr val="FF0000"/>
              </a:solidFill>
            </a:endParaRPr>
          </a:p>
        </p:txBody>
      </p:sp>
    </p:spTree>
    <p:extLst>
      <p:ext uri="{BB962C8B-B14F-4D97-AF65-F5344CB8AC3E}">
        <p14:creationId xmlns:p14="http://schemas.microsoft.com/office/powerpoint/2010/main" val="1648982940"/>
      </p:ext>
    </p:extLst>
  </p:cSld>
  <p:clrMapOvr>
    <a:masterClrMapping/>
  </p:clrMapOvr>
  <mc:AlternateContent xmlns:mc="http://schemas.openxmlformats.org/markup-compatibility/2006">
    <mc:Choice xmlns:p14="http://schemas.microsoft.com/office/powerpoint/2010/main" Requires="p14">
      <p:transition spd="slow" p14:dur="2000" advTm="2000">
        <p:wipe/>
      </p:transition>
    </mc:Choice>
    <mc:Fallback>
      <p:transition spd="slow" advTm="2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2" name="Rezervirano mjesto sadržaja 1"/>
          <p:cNvSpPr>
            <a:spLocks noGrp="1"/>
          </p:cNvSpPr>
          <p:nvPr>
            <p:ph sz="quarter" idx="13"/>
          </p:nvPr>
        </p:nvSpPr>
        <p:spPr>
          <a:xfrm>
            <a:off x="971600" y="685801"/>
            <a:ext cx="7258000" cy="5191471"/>
          </a:xfrm>
        </p:spPr>
        <p:txBody>
          <a:bodyPr>
            <a:normAutofit/>
          </a:bodyPr>
          <a:lstStyle/>
          <a:p>
            <a:r>
              <a:rPr lang="hr-HR" dirty="0">
                <a:effectLst/>
              </a:rPr>
              <a:t>Najstariju čestitku za Valentinovo napisao je </a:t>
            </a:r>
            <a:r>
              <a:rPr lang="hr-HR" dirty="0">
                <a:effectLst/>
                <a:hlinkClick r:id="rId2" tooltip="Francuska"/>
              </a:rPr>
              <a:t>francuski</a:t>
            </a:r>
            <a:r>
              <a:rPr lang="hr-HR" dirty="0">
                <a:effectLst/>
              </a:rPr>
              <a:t> vojvoda Charles </a:t>
            </a:r>
            <a:r>
              <a:rPr lang="hr-HR" dirty="0" err="1">
                <a:effectLst/>
              </a:rPr>
              <a:t>Orleanski</a:t>
            </a:r>
            <a:r>
              <a:rPr lang="hr-HR" dirty="0">
                <a:effectLst/>
              </a:rPr>
              <a:t>. </a:t>
            </a:r>
            <a:r>
              <a:rPr lang="hr-HR" dirty="0" err="1">
                <a:effectLst/>
              </a:rPr>
              <a:t>Namjenio</a:t>
            </a:r>
            <a:r>
              <a:rPr lang="hr-HR" dirty="0">
                <a:effectLst/>
              </a:rPr>
              <a:t> ju je svojoj supruzi dok je bio u zatočeništvu </a:t>
            </a:r>
            <a:r>
              <a:rPr lang="hr-HR" dirty="0" err="1">
                <a:effectLst/>
              </a:rPr>
              <a:t>u</a:t>
            </a:r>
            <a:r>
              <a:rPr lang="hr-HR" dirty="0" err="1">
                <a:effectLst/>
                <a:hlinkClick r:id="rId3" tooltip="Engleska"/>
              </a:rPr>
              <a:t>Engleskoj</a:t>
            </a:r>
            <a:r>
              <a:rPr lang="hr-HR" dirty="0">
                <a:effectLst/>
              </a:rPr>
              <a:t>. Simbol je Valentinova i </a:t>
            </a:r>
            <a:r>
              <a:rPr lang="hr-HR" dirty="0" err="1">
                <a:effectLst/>
                <a:hlinkClick r:id="rId4" tooltip="Kupid"/>
              </a:rPr>
              <a:t>Kupid</a:t>
            </a:r>
            <a:r>
              <a:rPr lang="hr-HR" dirty="0">
                <a:effectLst/>
              </a:rPr>
              <a:t>, starorimski bog ljubavi. Često se prikazuje kako drži luk i strijelu jer se vjeruje da se onaj koga on pogodi svojom čarobnom strelicom odmah zaljubi. Svake se godine za Valentinovo pošalje oko bilijun čestitaka, a nešto više pošalje se jedino za Božić. Valentinovo je, uz </a:t>
            </a:r>
            <a:r>
              <a:rPr lang="hr-HR" dirty="0">
                <a:effectLst/>
                <a:hlinkClick r:id="rId5" tooltip="Majčin dan"/>
              </a:rPr>
              <a:t>Majčin dan</a:t>
            </a:r>
            <a:r>
              <a:rPr lang="hr-HR" dirty="0">
                <a:effectLst/>
              </a:rPr>
              <a:t>, dan i kada se kupuje najviše cvijeća. Svake godine djevojke i žene širom svijeta na Valentinovo zajedno dobiju oko 50 milijuna </a:t>
            </a:r>
            <a:r>
              <a:rPr lang="hr-HR" dirty="0">
                <a:effectLst/>
                <a:hlinkClick r:id="rId6" tooltip="Ruža"/>
              </a:rPr>
              <a:t>ruža</a:t>
            </a:r>
            <a:r>
              <a:rPr lang="hr-HR" dirty="0">
                <a:effectLst/>
              </a:rPr>
              <a:t>. U </a:t>
            </a:r>
            <a:r>
              <a:rPr lang="hr-HR" dirty="0">
                <a:effectLst/>
                <a:hlinkClick r:id="rId7" tooltip="Verona"/>
              </a:rPr>
              <a:t>Veronu</a:t>
            </a:r>
            <a:r>
              <a:rPr lang="hr-HR" dirty="0">
                <a:effectLst/>
              </a:rPr>
              <a:t>, rodni grad </a:t>
            </a:r>
            <a:r>
              <a:rPr lang="hr-HR" dirty="0">
                <a:effectLst/>
                <a:hlinkClick r:id="rId8" tooltip="Romeo i Julija"/>
              </a:rPr>
              <a:t>Romea i Julije</a:t>
            </a:r>
            <a:r>
              <a:rPr lang="hr-HR" dirty="0">
                <a:effectLst/>
              </a:rPr>
              <a:t>, svake godine pristigne oko tisuću ljubavnih pisama za Juliju. U Americi, zanimljivo, čak 15 posto čestitaka za Valentinovo djevojke pošalju same sebi.</a:t>
            </a:r>
            <a:endParaRPr lang="hr-HR" dirty="0"/>
          </a:p>
        </p:txBody>
      </p:sp>
    </p:spTree>
    <p:extLst>
      <p:ext uri="{BB962C8B-B14F-4D97-AF65-F5344CB8AC3E}">
        <p14:creationId xmlns:p14="http://schemas.microsoft.com/office/powerpoint/2010/main" val="3316474737"/>
      </p:ext>
    </p:extLst>
  </p:cSld>
  <p:clrMapOvr>
    <a:masterClrMapping/>
  </p:clrMapOvr>
  <mc:AlternateContent xmlns:mc="http://schemas.openxmlformats.org/markup-compatibility/2006">
    <mc:Choice xmlns:p14="http://schemas.microsoft.com/office/powerpoint/2010/main" Requires="p14">
      <p:transition spd="slow" p14:dur="2000" advTm="2000">
        <p:wipe/>
      </p:transition>
    </mc:Choice>
    <mc:Fallback>
      <p:transition spd="slow" advTm="2000">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2" name="Rezervirano mjesto sadržaja 1"/>
          <p:cNvSpPr>
            <a:spLocks noGrp="1"/>
          </p:cNvSpPr>
          <p:nvPr>
            <p:ph sz="quarter" idx="13"/>
          </p:nvPr>
        </p:nvSpPr>
        <p:spPr>
          <a:xfrm>
            <a:off x="1187624" y="685801"/>
            <a:ext cx="7041976" cy="5479503"/>
          </a:xfrm>
        </p:spPr>
        <p:txBody>
          <a:bodyPr>
            <a:normAutofit/>
          </a:bodyPr>
          <a:lstStyle/>
          <a:p>
            <a:r>
              <a:rPr lang="hr-HR" dirty="0">
                <a:effectLst/>
              </a:rPr>
              <a:t>Najpoznatija teorija o nastanku ovog praznika potječe iz </a:t>
            </a:r>
            <a:r>
              <a:rPr lang="hr-HR" dirty="0">
                <a:effectLst/>
                <a:hlinkClick r:id="rId2" tooltip="Rim"/>
              </a:rPr>
              <a:t>Rima</a:t>
            </a:r>
            <a:r>
              <a:rPr lang="hr-HR" dirty="0">
                <a:effectLst/>
              </a:rPr>
              <a:t>, još dok je </a:t>
            </a:r>
            <a:r>
              <a:rPr lang="hr-HR" dirty="0">
                <a:effectLst/>
                <a:hlinkClick r:id="rId3" tooltip="Kršćanstvo"/>
              </a:rPr>
              <a:t>kršćanstvo</a:t>
            </a:r>
            <a:r>
              <a:rPr lang="hr-HR" dirty="0">
                <a:effectLst/>
              </a:rPr>
              <a:t> bilo potpuno nova i mlada religija, živio je </a:t>
            </a:r>
            <a:r>
              <a:rPr lang="hr-HR" dirty="0" err="1">
                <a:effectLst/>
              </a:rPr>
              <a:t>svećenik</a:t>
            </a:r>
            <a:r>
              <a:rPr lang="hr-HR" dirty="0" err="1">
                <a:effectLst/>
                <a:hlinkClick r:id="rId4" tooltip="Sveti Valentin"/>
              </a:rPr>
              <a:t>Valentin</a:t>
            </a:r>
            <a:r>
              <a:rPr lang="hr-HR" dirty="0">
                <a:effectLst/>
              </a:rPr>
              <a:t>. Tadašnji car </a:t>
            </a:r>
            <a:r>
              <a:rPr lang="hr-HR" dirty="0">
                <a:effectLst/>
                <a:hlinkClick r:id="rId5" tooltip="Klaudije Gotski"/>
              </a:rPr>
              <a:t>Klaudije Gotski</a:t>
            </a:r>
            <a:r>
              <a:rPr lang="hr-HR" dirty="0">
                <a:effectLst/>
              </a:rPr>
              <a:t> naredio je da se njegovi vojnici ne smiju ženiti ili zaručivati, jer je držao da se vojnici (kao oženjeni ili zaručeni muškarci) neće srčano boriti u njegovim ratovima, već će radije gledati da sačuvaju život, kako bi ostali sa svojim obiteljima. Svi svećenici odlučili su poštovati ovu carevu odluku, pa nisu više htjeli vršiti sam obred vjenčanja.</a:t>
            </a:r>
            <a:endParaRPr lang="hr-HR" dirty="0"/>
          </a:p>
        </p:txBody>
      </p:sp>
    </p:spTree>
    <p:extLst>
      <p:ext uri="{BB962C8B-B14F-4D97-AF65-F5344CB8AC3E}">
        <p14:creationId xmlns:p14="http://schemas.microsoft.com/office/powerpoint/2010/main" val="2518570415"/>
      </p:ext>
    </p:extLst>
  </p:cSld>
  <p:clrMapOvr>
    <a:masterClrMapping/>
  </p:clrMapOvr>
  <mc:AlternateContent xmlns:mc="http://schemas.openxmlformats.org/markup-compatibility/2006">
    <mc:Choice xmlns:p14="http://schemas.microsoft.com/office/powerpoint/2010/main" Requires="p14">
      <p:transition spd="slow" p14:dur="2000" advTm="2000">
        <p:fade/>
      </p:transition>
    </mc:Choice>
    <mc:Fallback>
      <p:transition spd="slow"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pic>
        <p:nvPicPr>
          <p:cNvPr id="4" name="Rezervirano mjesto sadržaja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685800"/>
            <a:ext cx="6576392" cy="4687416"/>
          </a:xfrm>
        </p:spPr>
      </p:pic>
    </p:spTree>
    <p:extLst>
      <p:ext uri="{BB962C8B-B14F-4D97-AF65-F5344CB8AC3E}">
        <p14:creationId xmlns:p14="http://schemas.microsoft.com/office/powerpoint/2010/main" val="3649528473"/>
      </p:ext>
    </p:extLst>
  </p:cSld>
  <p:clrMapOvr>
    <a:masterClrMapping/>
  </p:clrMapOvr>
  <mc:AlternateContent xmlns:mc="http://schemas.openxmlformats.org/markup-compatibility/2006">
    <mc:Choice xmlns:p14="http://schemas.microsoft.com/office/powerpoint/2010/main" Requires="p14">
      <p:transition spd="slow" p14:dur="2000" advTm="2000">
        <p:cut/>
      </p:transition>
    </mc:Choice>
    <mc:Fallback>
      <p:transition spd="slow" advTm="200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2" name="Rezervirano mjesto sadržaja 1"/>
          <p:cNvSpPr>
            <a:spLocks noGrp="1"/>
          </p:cNvSpPr>
          <p:nvPr>
            <p:ph sz="quarter" idx="13"/>
          </p:nvPr>
        </p:nvSpPr>
        <p:spPr>
          <a:xfrm>
            <a:off x="1187624" y="685801"/>
            <a:ext cx="7041976" cy="4975447"/>
          </a:xfrm>
        </p:spPr>
        <p:txBody>
          <a:bodyPr/>
          <a:lstStyle/>
          <a:p>
            <a:r>
              <a:rPr lang="vi-VN" dirty="0">
                <a:effectLst/>
              </a:rPr>
              <a:t>Međutim, svećenik po imenu Valentin oglušio se na carevu odluku i počeo je potajno održavati ceremonije vjenčanja svih mladih parova koji su to željeli, sve dok ga vlasti nisu ulovile i bacile u tamnicu. </a:t>
            </a:r>
            <a:r>
              <a:rPr lang="vi-VN" dirty="0">
                <a:effectLst/>
                <a:hlinkClick r:id="rId2" tooltip="14. veljače"/>
              </a:rPr>
              <a:t>14. veljače</a:t>
            </a:r>
            <a:r>
              <a:rPr lang="vi-VN" dirty="0">
                <a:effectLst/>
              </a:rPr>
              <a:t> (večer uoči rimskog proljetnog blagdana Luperkalija) svećeniku Valentinu odrubili su glavu.</a:t>
            </a:r>
            <a:endParaRPr lang="hr-HR" dirty="0"/>
          </a:p>
        </p:txBody>
      </p:sp>
    </p:spTree>
    <p:extLst>
      <p:ext uri="{BB962C8B-B14F-4D97-AF65-F5344CB8AC3E}">
        <p14:creationId xmlns:p14="http://schemas.microsoft.com/office/powerpoint/2010/main" val="88102420"/>
      </p:ext>
    </p:extLst>
  </p:cSld>
  <p:clrMapOvr>
    <a:masterClrMapping/>
  </p:clrMapOvr>
  <mc:AlternateContent xmlns:mc="http://schemas.openxmlformats.org/markup-compatibility/2006">
    <mc:Choice xmlns:p14="http://schemas.microsoft.com/office/powerpoint/2010/main" Requires="p14">
      <p:transition spd="slow" p14:dur="2000" advTm="2000">
        <p:push dir="u"/>
      </p:transition>
    </mc:Choice>
    <mc:Fallback>
      <p:transition spd="slow" advTm="2000">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pic>
        <p:nvPicPr>
          <p:cNvPr id="4" name="Rezervirano mjesto sadržaja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919162"/>
            <a:ext cx="6398468" cy="4382046"/>
          </a:xfrm>
        </p:spPr>
      </p:pic>
    </p:spTree>
    <p:extLst>
      <p:ext uri="{BB962C8B-B14F-4D97-AF65-F5344CB8AC3E}">
        <p14:creationId xmlns:p14="http://schemas.microsoft.com/office/powerpoint/2010/main" val="3068543110"/>
      </p:ext>
    </p:extLst>
  </p:cSld>
  <p:clrMapOvr>
    <a:masterClrMapping/>
  </p:clrMapOvr>
  <mc:AlternateContent xmlns:mc="http://schemas.openxmlformats.org/markup-compatibility/2006">
    <mc:Choice xmlns:p14="http://schemas.microsoft.com/office/powerpoint/2010/main" Requires="p14">
      <p:transition spd="slow" p14:dur="2000" advTm="2000">
        <p:split orient="vert"/>
      </p:transition>
    </mc:Choice>
    <mc:Fallback>
      <p:transition spd="slow" advTm="2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2" name="Rezervirano mjesto sadržaja 1"/>
          <p:cNvSpPr>
            <a:spLocks noGrp="1"/>
          </p:cNvSpPr>
          <p:nvPr>
            <p:ph sz="quarter" idx="13"/>
          </p:nvPr>
        </p:nvSpPr>
        <p:spPr>
          <a:xfrm>
            <a:off x="1475656" y="685801"/>
            <a:ext cx="6753944" cy="4615407"/>
          </a:xfrm>
        </p:spPr>
        <p:txBody>
          <a:bodyPr/>
          <a:lstStyle/>
          <a:p>
            <a:r>
              <a:rPr lang="hr-HR" dirty="0">
                <a:effectLst/>
              </a:rPr>
              <a:t>Nedugo nakon smrti narod ga je proglasio svecem, a kada se u Rimu učvrstilo kršćanstvo, svećenstvo je odlučilo spojiti blagdan </a:t>
            </a:r>
            <a:r>
              <a:rPr lang="hr-HR" dirty="0" err="1">
                <a:effectLst/>
              </a:rPr>
              <a:t>Luperkalija</a:t>
            </a:r>
            <a:r>
              <a:rPr lang="hr-HR" dirty="0">
                <a:effectLst/>
              </a:rPr>
              <a:t> i smrt Svetog Valentina u jedan. Odredili su da će se novi praznik slaviti 14. veljače, na dan Valentinove smrti, a ime su mu dali u spomen na ovog sveca.</a:t>
            </a:r>
            <a:endParaRPr lang="hr-HR" dirty="0"/>
          </a:p>
        </p:txBody>
      </p:sp>
    </p:spTree>
    <p:extLst>
      <p:ext uri="{BB962C8B-B14F-4D97-AF65-F5344CB8AC3E}">
        <p14:creationId xmlns:p14="http://schemas.microsoft.com/office/powerpoint/2010/main" val="3353933483"/>
      </p:ext>
    </p:extLst>
  </p:cSld>
  <p:clrMapOvr>
    <a:masterClrMapping/>
  </p:clrMapOvr>
  <mc:AlternateContent xmlns:mc="http://schemas.openxmlformats.org/markup-compatibility/2006">
    <mc:Choice xmlns:p14="http://schemas.microsoft.com/office/powerpoint/2010/main" Requires="p14">
      <p:transition spd="slow" p14:dur="2000" advTm="2000">
        <p14:reveal/>
      </p:transition>
    </mc:Choice>
    <mc:Fallback>
      <p:transition spd="slow"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pic>
        <p:nvPicPr>
          <p:cNvPr id="4" name="Rezervirano mjesto sadržaja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5656" y="685800"/>
            <a:ext cx="6144344" cy="4903440"/>
          </a:xfrm>
        </p:spPr>
      </p:pic>
    </p:spTree>
    <p:extLst>
      <p:ext uri="{BB962C8B-B14F-4D97-AF65-F5344CB8AC3E}">
        <p14:creationId xmlns:p14="http://schemas.microsoft.com/office/powerpoint/2010/main" val="377542839"/>
      </p:ext>
    </p:extLst>
  </p:cSld>
  <p:clrMapOvr>
    <a:masterClrMapping/>
  </p:clrMapOvr>
  <mc:AlternateContent xmlns:mc="http://schemas.openxmlformats.org/markup-compatibility/2006">
    <mc:Choice xmlns:p14="http://schemas.microsoft.com/office/powerpoint/2010/main" Requires="p14">
      <p:transition spd="slow" p14:dur="2000" advTm="2000">
        <p:randomBar dir="vert"/>
      </p:transition>
    </mc:Choice>
    <mc:Fallback>
      <p:transition spd="slow" advTm="2000">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sp>
        <p:nvSpPr>
          <p:cNvPr id="2" name="Rezervirano mjesto sadržaja 1"/>
          <p:cNvSpPr>
            <a:spLocks noGrp="1"/>
          </p:cNvSpPr>
          <p:nvPr>
            <p:ph sz="quarter" idx="13"/>
          </p:nvPr>
        </p:nvSpPr>
        <p:spPr>
          <a:xfrm>
            <a:off x="1547664" y="685801"/>
            <a:ext cx="6681936" cy="4615407"/>
          </a:xfrm>
        </p:spPr>
        <p:txBody>
          <a:bodyPr/>
          <a:lstStyle/>
          <a:p>
            <a:r>
              <a:rPr lang="hr-HR" dirty="0">
                <a:effectLst/>
              </a:rPr>
              <a:t> Naravno da postoje i druge teorije o porijeklu ovog praznika, pa se tako mogu pronaći teze da potječe od nekih poganskih obreda, dok druge pak govore kako se u srednjovjekovnim vremenima vjerovalo da se ptice počinju pariti 14. veljače, pa otuda običaj slanja "</a:t>
            </a:r>
            <a:r>
              <a:rPr lang="hr-HR" dirty="0" err="1">
                <a:effectLst/>
              </a:rPr>
              <a:t>Valentinovskih</a:t>
            </a:r>
            <a:r>
              <a:rPr lang="hr-HR" dirty="0">
                <a:effectLst/>
              </a:rPr>
              <a:t>" čestitki. Ipak, najvjerojatnije je da Valentinovo postoji u spomen na svećenika Valentina.</a:t>
            </a:r>
            <a:endParaRPr lang="hr-HR" dirty="0"/>
          </a:p>
        </p:txBody>
      </p:sp>
    </p:spTree>
    <p:extLst>
      <p:ext uri="{BB962C8B-B14F-4D97-AF65-F5344CB8AC3E}">
        <p14:creationId xmlns:p14="http://schemas.microsoft.com/office/powerpoint/2010/main" val="3668040399"/>
      </p:ext>
    </p:extLst>
  </p:cSld>
  <p:clrMapOvr>
    <a:masterClrMapping/>
  </p:clrMapOvr>
  <mc:AlternateContent xmlns:mc="http://schemas.openxmlformats.org/markup-compatibility/2006">
    <mc:Choice xmlns:p14="http://schemas.microsoft.com/office/powerpoint/2010/main" Requires="p14">
      <p:transition spd="slow" p14:dur="2000" advTm="2000">
        <p:circle/>
      </p:transition>
    </mc:Choice>
    <mc:Fallback>
      <p:transition spd="slow" advTm="2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a:p>
        </p:txBody>
      </p:sp>
      <p:pic>
        <p:nvPicPr>
          <p:cNvPr id="4" name="Rezervirano mjesto sadržaja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24125" y="2571750"/>
            <a:ext cx="4095750" cy="2390775"/>
          </a:xfrm>
        </p:spPr>
      </p:pic>
    </p:spTree>
    <p:extLst>
      <p:ext uri="{BB962C8B-B14F-4D97-AF65-F5344CB8AC3E}">
        <p14:creationId xmlns:p14="http://schemas.microsoft.com/office/powerpoint/2010/main" val="588944029"/>
      </p:ext>
    </p:extLst>
  </p:cSld>
  <p:clrMapOvr>
    <a:masterClrMapping/>
  </p:clrMapOvr>
  <mc:AlternateContent xmlns:mc="http://schemas.openxmlformats.org/markup-compatibility/2006">
    <mc:Choice xmlns:p14="http://schemas.microsoft.com/office/powerpoint/2010/main" Requires="p14">
      <p:transition spd="slow" p14:dur="2000" advTm="2000">
        <p:pull/>
      </p:transition>
    </mc:Choice>
    <mc:Fallback>
      <p:transition spd="slow" advTm="2000">
        <p:pull/>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18</TotalTime>
  <Words>110</Words>
  <Application>Microsoft Office PowerPoint</Application>
  <PresentationFormat>Prikaz na zaslonu (4:3)</PresentationFormat>
  <Paragraphs>6</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Soho</vt:lpstr>
      <vt:lpstr>Valentinovo</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Valentinovo</dc:title>
  <dc:creator>učenici</dc:creator>
  <cp:lastModifiedBy>učenici</cp:lastModifiedBy>
  <cp:revision>2</cp:revision>
  <dcterms:created xsi:type="dcterms:W3CDTF">2015-02-03T12:46:14Z</dcterms:created>
  <dcterms:modified xsi:type="dcterms:W3CDTF">2015-02-03T13:05:10Z</dcterms:modified>
</cp:coreProperties>
</file>