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202FFE-59BC-4C79-AF2C-BE5816D4007F}" type="datetimeFigureOut">
              <a:rPr lang="hr-HR" smtClean="0"/>
              <a:t>16.11.2016.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974809B-139D-4DB8-AE35-7BBAC25F404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19131576">
            <a:off x="734853" y="1518234"/>
            <a:ext cx="700147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r-HR" sz="5400" dirty="0" smtClean="0">
                <a:latin typeface="Bell MT" panose="02020503060305020303" pitchFamily="18" charset="0"/>
              </a:rPr>
              <a:t>Ž</a:t>
            </a:r>
            <a:r>
              <a:rPr lang="hr-HR" dirty="0" smtClean="0">
                <a:latin typeface="Bell MT" panose="02020503060305020303" pitchFamily="18" charset="0"/>
              </a:rPr>
              <a:t>UPANIJE </a:t>
            </a:r>
            <a:br>
              <a:rPr lang="hr-HR" dirty="0" smtClean="0">
                <a:latin typeface="Bell MT" panose="02020503060305020303" pitchFamily="18" charset="0"/>
              </a:rPr>
            </a:br>
            <a:r>
              <a:rPr lang="hr-HR" sz="6000" dirty="0" smtClean="0">
                <a:latin typeface="Bell MT" panose="02020503060305020303" pitchFamily="18" charset="0"/>
              </a:rPr>
              <a:t>R</a:t>
            </a:r>
            <a:r>
              <a:rPr lang="hr-HR" dirty="0" smtClean="0">
                <a:latin typeface="Bell MT" panose="02020503060305020303" pitchFamily="18" charset="0"/>
              </a:rPr>
              <a:t>EPUBLIKE </a:t>
            </a:r>
            <a:r>
              <a:rPr lang="hr-HR" sz="6000" dirty="0" smtClean="0">
                <a:latin typeface="Bell MT" panose="02020503060305020303" pitchFamily="18" charset="0"/>
              </a:rPr>
              <a:t>H</a:t>
            </a:r>
            <a:r>
              <a:rPr lang="hr-HR" dirty="0" smtClean="0">
                <a:latin typeface="Bell MT" panose="02020503060305020303" pitchFamily="18" charset="0"/>
              </a:rPr>
              <a:t>RVATSKE</a:t>
            </a:r>
            <a:endParaRPr lang="hr-HR" dirty="0">
              <a:latin typeface="Bell MT" panose="020205030603050203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9544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primorsko-goranska županija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Nalazi se na zapadu Hrvatske i sa sjevernim dijelom  graniči sa Slovenijom, većinom je u Gorskom kotaru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Rijeka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3588 km2 i u njoj živi oko </a:t>
            </a:r>
            <a:r>
              <a:rPr lang="hr-HR" sz="2400" dirty="0" smtClean="0">
                <a:latin typeface="Bell MT" panose="02020503060305020303" pitchFamily="18" charset="0"/>
              </a:rPr>
              <a:t>296195 stanovnik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852936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8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ličko-senjska županija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Nalazi se većinom u Lici te graniči s BiH i ima granicu na moru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Gospić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5 353 </a:t>
            </a:r>
            <a:r>
              <a:rPr lang="hr-HR" sz="2400" dirty="0" smtClean="0">
                <a:latin typeface="Bell MT" panose="02020503060305020303" pitchFamily="18" charset="0"/>
              </a:rPr>
              <a:t>km2 te je najveća županija i u </a:t>
            </a:r>
            <a:r>
              <a:rPr lang="hr-HR" sz="2400" dirty="0">
                <a:latin typeface="Bell MT" panose="02020503060305020303" pitchFamily="18" charset="0"/>
              </a:rPr>
              <a:t>njoj živi oko 50 </a:t>
            </a:r>
            <a:r>
              <a:rPr lang="hr-HR" sz="2400" dirty="0" smtClean="0">
                <a:latin typeface="Bell MT" panose="02020503060305020303" pitchFamily="18" charset="0"/>
              </a:rPr>
              <a:t>927 stanovnik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62284"/>
            <a:ext cx="3942184" cy="169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8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Virovitičko-podravska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Nalazi u sjeveroistočnoj Hrvatskoj i jednim dijelom graniči s Mađarskom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Virovitica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</a:t>
            </a:r>
            <a:r>
              <a:rPr lang="hr-HR" sz="2400" dirty="0" smtClean="0">
                <a:latin typeface="Bell MT" panose="02020503060305020303" pitchFamily="18" charset="0"/>
              </a:rPr>
              <a:t> 2.024 km2 i u </a:t>
            </a:r>
            <a:r>
              <a:rPr lang="hr-HR" sz="2400" dirty="0">
                <a:latin typeface="Bell MT" panose="02020503060305020303" pitchFamily="18" charset="0"/>
              </a:rPr>
              <a:t>njoj živi oko 84 </a:t>
            </a:r>
            <a:r>
              <a:rPr lang="hr-HR" sz="2400" dirty="0" smtClean="0">
                <a:latin typeface="Bell MT" panose="02020503060305020303" pitchFamily="18" charset="0"/>
              </a:rPr>
              <a:t>836 stanovnik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24944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0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Požeško-slavonska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Nalazi se u središtu istočne Hrvatske i u njoj se nalaze najveća gorja Slavonije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SJEDIŠTE. Požega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1.823 </a:t>
            </a:r>
            <a:r>
              <a:rPr lang="hr-HR" sz="2400" dirty="0" smtClean="0">
                <a:latin typeface="Bell MT" panose="02020503060305020303" pitchFamily="18" charset="0"/>
              </a:rPr>
              <a:t>km2 i u </a:t>
            </a:r>
            <a:r>
              <a:rPr lang="hr-HR" sz="2400" dirty="0">
                <a:latin typeface="Bell MT" panose="02020503060305020303" pitchFamily="18" charset="0"/>
              </a:rPr>
              <a:t>njoj živi 78 </a:t>
            </a:r>
            <a:r>
              <a:rPr lang="hr-HR" sz="2400" dirty="0" smtClean="0">
                <a:latin typeface="Bell MT" panose="02020503060305020303" pitchFamily="18" charset="0"/>
              </a:rPr>
              <a:t>034 stanovnika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924944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0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Brodsko-posavska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U Hrvatskoj je smještena </a:t>
            </a:r>
            <a:r>
              <a:rPr lang="hr-HR" sz="2400" dirty="0">
                <a:latin typeface="Bell MT" panose="02020503060305020303" pitchFamily="18" charset="0"/>
              </a:rPr>
              <a:t>u južnom dijelu slavonske </a:t>
            </a:r>
            <a:r>
              <a:rPr lang="hr-HR" sz="2400" dirty="0" smtClean="0">
                <a:latin typeface="Bell MT" panose="02020503060305020303" pitchFamily="18" charset="0"/>
              </a:rPr>
              <a:t>nizine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Slavonski Brod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2 030 </a:t>
            </a:r>
            <a:r>
              <a:rPr lang="hr-HR" sz="2400" dirty="0" smtClean="0">
                <a:latin typeface="Bell MT" panose="02020503060305020303" pitchFamily="18" charset="0"/>
              </a:rPr>
              <a:t>km2 i u </a:t>
            </a:r>
            <a:r>
              <a:rPr lang="hr-HR" sz="2400" dirty="0">
                <a:latin typeface="Bell MT" panose="02020503060305020303" pitchFamily="18" charset="0"/>
              </a:rPr>
              <a:t>njoj živi oko 158 </a:t>
            </a:r>
            <a:r>
              <a:rPr lang="hr-HR" sz="2400" dirty="0" smtClean="0">
                <a:latin typeface="Bell MT" panose="02020503060305020303" pitchFamily="18" charset="0"/>
              </a:rPr>
              <a:t>575 stanovnika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852936"/>
            <a:ext cx="4297660" cy="200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50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Zadarska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Smještena je u središte Dalmacije te  predstavlja jezgru nastanka Hrvatske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Zadar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3.646 </a:t>
            </a:r>
            <a:r>
              <a:rPr lang="hr-HR" sz="2400" dirty="0" smtClean="0">
                <a:latin typeface="Bell MT" panose="02020503060305020303" pitchFamily="18" charset="0"/>
              </a:rPr>
              <a:t>km2 u </a:t>
            </a:r>
            <a:r>
              <a:rPr lang="hr-HR" sz="2400" dirty="0">
                <a:latin typeface="Bell MT" panose="02020503060305020303" pitchFamily="18" charset="0"/>
              </a:rPr>
              <a:t>njoj živi oko </a:t>
            </a:r>
            <a:r>
              <a:rPr lang="hr-HR" sz="2400" dirty="0" smtClean="0">
                <a:latin typeface="Bell MT" panose="02020503060305020303" pitchFamily="18" charset="0"/>
              </a:rPr>
              <a:t>170017 stanovnika 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24944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3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Osječko-baranjska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Smještena je na sjevernom dijelu istoka Hrvatske i graniči s Mađarskom i Srbijom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Osijek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Površina </a:t>
            </a:r>
            <a:r>
              <a:rPr lang="hr-HR" sz="2400" dirty="0">
                <a:latin typeface="Bell MT" panose="02020503060305020303" pitchFamily="18" charset="0"/>
              </a:rPr>
              <a:t>iznosi </a:t>
            </a:r>
            <a:r>
              <a:rPr lang="hr-HR" sz="2400" dirty="0" smtClean="0">
                <a:latin typeface="Bell MT" panose="02020503060305020303" pitchFamily="18" charset="0"/>
              </a:rPr>
              <a:t>4 </a:t>
            </a:r>
            <a:r>
              <a:rPr lang="hr-HR" sz="2400" dirty="0">
                <a:latin typeface="Bell MT" panose="02020503060305020303" pitchFamily="18" charset="0"/>
              </a:rPr>
              <a:t>155 km2 i u njoj živi </a:t>
            </a:r>
            <a:r>
              <a:rPr lang="hr-HR" sz="2400" dirty="0" smtClean="0">
                <a:latin typeface="Bell MT" panose="02020503060305020303" pitchFamily="18" charset="0"/>
              </a:rPr>
              <a:t>305 032 stanovnika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96952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5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Šibensko-kninska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Smještena je u središnjoj Dalmaciji kao i Zadarska županija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Šibenik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</a:t>
            </a:r>
            <a:r>
              <a:rPr lang="hr-HR" sz="2400" dirty="0" smtClean="0">
                <a:latin typeface="Bell MT" panose="02020503060305020303" pitchFamily="18" charset="0"/>
              </a:rPr>
              <a:t>2984 km2 i u </a:t>
            </a:r>
            <a:r>
              <a:rPr lang="hr-HR" sz="2400" dirty="0">
                <a:latin typeface="Bell MT" panose="02020503060305020303" pitchFamily="18" charset="0"/>
              </a:rPr>
              <a:t>njoj živi oko </a:t>
            </a:r>
            <a:r>
              <a:rPr lang="hr-HR" sz="2400" dirty="0" smtClean="0">
                <a:latin typeface="Bell MT" panose="02020503060305020303" pitchFamily="18" charset="0"/>
              </a:rPr>
              <a:t>109375 stanovnika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70578"/>
            <a:ext cx="4104456" cy="191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6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16. Vukovarsko-srijemska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Smještena je na jugoistoku Hrvatske i sa Srbijom dijeli Srijem po čemu je dobila naziv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 Vukovar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</a:t>
            </a:r>
            <a:r>
              <a:rPr lang="hr-HR" sz="2400" dirty="0" smtClean="0">
                <a:latin typeface="Bell MT" panose="02020503060305020303" pitchFamily="18" charset="0"/>
              </a:rPr>
              <a:t> 2 </a:t>
            </a:r>
            <a:r>
              <a:rPr lang="hr-HR" sz="2400" dirty="0">
                <a:latin typeface="Bell MT" panose="02020503060305020303" pitchFamily="18" charset="0"/>
              </a:rPr>
              <a:t>454 </a:t>
            </a:r>
            <a:r>
              <a:rPr lang="hr-HR" sz="2400" dirty="0" smtClean="0">
                <a:latin typeface="Bell MT" panose="02020503060305020303" pitchFamily="18" charset="0"/>
              </a:rPr>
              <a:t>km2 a u </a:t>
            </a:r>
            <a:r>
              <a:rPr lang="hr-HR" sz="2400" dirty="0">
                <a:latin typeface="Bell MT" panose="02020503060305020303" pitchFamily="18" charset="0"/>
              </a:rPr>
              <a:t>županiji živi oko 179 </a:t>
            </a:r>
            <a:r>
              <a:rPr lang="hr-HR" sz="2400" dirty="0" smtClean="0">
                <a:latin typeface="Bell MT" panose="02020503060305020303" pitchFamily="18" charset="0"/>
              </a:rPr>
              <a:t>521 stanovnika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852936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66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Splitsko-dalmatinska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Smještena je u središnjoj Dalmaciji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Split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</a:t>
            </a:r>
            <a:r>
              <a:rPr lang="hr-HR" sz="2400" dirty="0" smtClean="0">
                <a:latin typeface="Bell MT" panose="02020503060305020303" pitchFamily="18" charset="0"/>
              </a:rPr>
              <a:t>4 534 km2 a u </a:t>
            </a:r>
            <a:r>
              <a:rPr lang="hr-HR" sz="2400" dirty="0">
                <a:latin typeface="Bell MT" panose="02020503060305020303" pitchFamily="18" charset="0"/>
              </a:rPr>
              <a:t>županiji živi oko  </a:t>
            </a:r>
            <a:r>
              <a:rPr lang="hr-HR" sz="2400" dirty="0" smtClean="0">
                <a:latin typeface="Bell MT" panose="02020503060305020303" pitchFamily="18" charset="0"/>
              </a:rPr>
              <a:t>454 798 stanovnika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08920"/>
            <a:ext cx="40576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6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899592" y="1700808"/>
            <a:ext cx="3200400" cy="371246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 Hrvatska ima 21 županiju uključujući Grad Zagreb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28800"/>
            <a:ext cx="3200400" cy="3096387"/>
          </a:xfrm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7673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Istarska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Najveći dio županije čini Istarski poluotok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Pazin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</a:t>
            </a:r>
            <a:r>
              <a:rPr lang="hr-HR" sz="2400" dirty="0" smtClean="0">
                <a:latin typeface="Bell MT" panose="02020503060305020303" pitchFamily="18" charset="0"/>
              </a:rPr>
              <a:t>2 813 km2 a u </a:t>
            </a:r>
            <a:r>
              <a:rPr lang="hr-HR" sz="2400" dirty="0">
                <a:latin typeface="Bell MT" panose="02020503060305020303" pitchFamily="18" charset="0"/>
              </a:rPr>
              <a:t>županiji živi oko 208 </a:t>
            </a:r>
            <a:r>
              <a:rPr lang="hr-HR" sz="2400" dirty="0" smtClean="0">
                <a:latin typeface="Bell MT" panose="02020503060305020303" pitchFamily="18" charset="0"/>
              </a:rPr>
              <a:t>055 stanovnika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564904"/>
            <a:ext cx="478802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15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Dubrovačko-neretvanska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Najjužnija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županija Hrvatske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SJEDIŠTE: Dubrovnik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Površina iznosi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1 781 km2 a u njoj živi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oko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122 568 stanovnika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564904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7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Međimurska županija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Poznata kao Međimurje, najsjevernija županija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SJEDIŠTE:  Čakovec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Površina iznosi 729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km2 a u njoj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živi oko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113 804 stanovnika 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101" y="2694781"/>
            <a:ext cx="3964459" cy="194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5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Grad Zagreb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 županija je Grad Zagreb i okolica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SJEDIŠTE: Zagreb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Površina iznosi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641 km2 i u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njoj živi oko  790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 stanovnika 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564904"/>
            <a:ext cx="4323978" cy="219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6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Zagrebačka Županija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124744"/>
            <a:ext cx="7520940" cy="357984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nalazi u sjeverozapadnoj </a:t>
            </a:r>
            <a:r>
              <a:rPr lang="hr-HR" sz="2400" dirty="0" smtClean="0">
                <a:latin typeface="Bell MT" panose="02020503060305020303" pitchFamily="18" charset="0"/>
              </a:rPr>
              <a:t>Hrvatskoj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Grad Zagreb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iznosi 3.060 </a:t>
            </a:r>
            <a:r>
              <a:rPr lang="hr-HR" sz="2400" dirty="0" smtClean="0">
                <a:latin typeface="Bell MT" panose="02020503060305020303" pitchFamily="18" charset="0"/>
              </a:rPr>
              <a:t>km2 dok u </a:t>
            </a:r>
            <a:r>
              <a:rPr lang="hr-HR" sz="2400" dirty="0">
                <a:latin typeface="Bell MT" panose="02020503060305020303" pitchFamily="18" charset="0"/>
              </a:rPr>
              <a:t>županiji živi </a:t>
            </a:r>
            <a:r>
              <a:rPr lang="hr-HR" sz="2400" dirty="0" smtClean="0">
                <a:latin typeface="Bell MT" panose="02020503060305020303" pitchFamily="18" charset="0"/>
              </a:rPr>
              <a:t>oko 317606 stanovnika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Bell MT" panose="02020503060305020303" pitchFamily="18" charset="0"/>
              </a:rPr>
              <a:t>Na </a:t>
            </a:r>
            <a:r>
              <a:rPr lang="pl-PL" sz="2400" dirty="0">
                <a:latin typeface="Bell MT" panose="02020503060305020303" pitchFamily="18" charset="0"/>
              </a:rPr>
              <a:t>zapadu </a:t>
            </a:r>
            <a:r>
              <a:rPr lang="pl-PL" sz="2400" dirty="0" smtClean="0">
                <a:latin typeface="Bell MT" panose="02020503060305020303" pitchFamily="18" charset="0"/>
              </a:rPr>
              <a:t>prevladavaju</a:t>
            </a:r>
          </a:p>
          <a:p>
            <a:pPr marL="0" indent="0"/>
            <a:r>
              <a:rPr lang="pl-PL" sz="2400" dirty="0" smtClean="0">
                <a:latin typeface="Bell MT" panose="02020503060305020303" pitchFamily="18" charset="0"/>
              </a:rPr>
              <a:t>    brežuljkasti </a:t>
            </a:r>
            <a:r>
              <a:rPr lang="pl-PL" sz="2400" dirty="0">
                <a:latin typeface="Bell MT" panose="02020503060305020303" pitchFamily="18" charset="0"/>
              </a:rPr>
              <a:t>i gorski </a:t>
            </a:r>
            <a:endParaRPr lang="pl-PL" sz="2400" dirty="0" smtClean="0">
              <a:latin typeface="Bell MT" panose="02020503060305020303" pitchFamily="18" charset="0"/>
            </a:endParaRPr>
          </a:p>
          <a:p>
            <a:pPr marL="0" indent="0"/>
            <a:r>
              <a:rPr lang="pl-PL" sz="2400" dirty="0" smtClean="0">
                <a:latin typeface="Bell MT" panose="02020503060305020303" pitchFamily="18" charset="0"/>
              </a:rPr>
              <a:t>    krajevi</a:t>
            </a:r>
            <a:r>
              <a:rPr lang="pl-PL" sz="2400" dirty="0">
                <a:latin typeface="Bell MT" panose="02020503060305020303" pitchFamily="18" charset="0"/>
              </a:rPr>
              <a:t>, a na jugu i </a:t>
            </a:r>
            <a:endParaRPr lang="pl-PL" sz="2400" dirty="0" smtClean="0">
              <a:latin typeface="Bell MT" panose="02020503060305020303" pitchFamily="18" charset="0"/>
            </a:endParaRPr>
          </a:p>
          <a:p>
            <a:pPr marL="0" indent="0"/>
            <a:r>
              <a:rPr lang="pl-PL" sz="2400" dirty="0" smtClean="0">
                <a:latin typeface="Bell MT" panose="02020503060305020303" pitchFamily="18" charset="0"/>
              </a:rPr>
              <a:t>    istoku </a:t>
            </a:r>
            <a:r>
              <a:rPr lang="pl-PL" sz="2400" dirty="0">
                <a:latin typeface="Bell MT" panose="02020503060305020303" pitchFamily="18" charset="0"/>
              </a:rPr>
              <a:t>nizine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649310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5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Krapinsko-zagorska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nalazi u sjeverozapadnom </a:t>
            </a:r>
            <a:r>
              <a:rPr lang="hr-HR" sz="2400" dirty="0" smtClean="0">
                <a:latin typeface="Bell MT" panose="02020503060305020303" pitchFamily="18" charset="0"/>
              </a:rPr>
              <a:t>dijelu RH i pripada prostoru središnje Hrvatske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Krapina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</a:t>
            </a:r>
            <a:r>
              <a:rPr lang="hr-HR" sz="2400" dirty="0" smtClean="0">
                <a:latin typeface="Bell MT" panose="02020503060305020303" pitchFamily="18" charset="0"/>
              </a:rPr>
              <a:t>iznosi 1.229 km2 dok u županiji </a:t>
            </a:r>
            <a:r>
              <a:rPr lang="hr-HR" sz="2400" dirty="0">
                <a:latin typeface="Bell MT" panose="02020503060305020303" pitchFamily="18" charset="0"/>
              </a:rPr>
              <a:t>živi </a:t>
            </a:r>
            <a:r>
              <a:rPr lang="hr-HR" sz="2400" dirty="0" smtClean="0">
                <a:latin typeface="Bell MT" panose="02020503060305020303" pitchFamily="18" charset="0"/>
              </a:rPr>
              <a:t>oko 132892 stanovnika </a:t>
            </a:r>
          </a:p>
          <a:p>
            <a:pPr marL="0" indent="0"/>
            <a:endParaRPr lang="hr-HR" sz="2400" dirty="0" smtClean="0">
              <a:latin typeface="Bell MT" panose="020205030603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896863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0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Sisačko-moslavačka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Nalazi se u središnjoj Hrvatskoj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Sisak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</a:t>
            </a:r>
            <a:r>
              <a:rPr lang="hr-HR" sz="2400" dirty="0" smtClean="0">
                <a:latin typeface="Bell MT" panose="02020503060305020303" pitchFamily="18" charset="0"/>
              </a:rPr>
              <a:t>4.468 km2 dok u </a:t>
            </a:r>
            <a:r>
              <a:rPr lang="hr-HR" sz="2400" dirty="0">
                <a:latin typeface="Bell MT" panose="02020503060305020303" pitchFamily="18" charset="0"/>
              </a:rPr>
              <a:t>županiji živi oko 172.439 stanovnika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780928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67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Karlovačka županija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Nalazi se u središnjoj Hrvatskoj i graniči s Republikom Slovenijom i Republikom BiH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Karlovac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</a:t>
            </a:r>
            <a:r>
              <a:rPr lang="hr-HR" sz="2400" dirty="0" smtClean="0">
                <a:latin typeface="Bell MT" panose="02020503060305020303" pitchFamily="18" charset="0"/>
              </a:rPr>
              <a:t>3.626 km2 u </a:t>
            </a:r>
            <a:r>
              <a:rPr lang="hr-HR" sz="2400" dirty="0">
                <a:latin typeface="Bell MT" panose="02020503060305020303" pitchFamily="18" charset="0"/>
              </a:rPr>
              <a:t>županiji živi oko 128.899 </a:t>
            </a:r>
            <a:r>
              <a:rPr lang="hr-HR" sz="2400" dirty="0" smtClean="0">
                <a:latin typeface="Bell MT" panose="02020503060305020303" pitchFamily="18" charset="0"/>
              </a:rPr>
              <a:t>stanovnika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024" y="2924944"/>
            <a:ext cx="390482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VARAŽDINSKA ŽUPANIJA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196752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N</a:t>
            </a:r>
            <a:r>
              <a:rPr lang="hr-HR" sz="2400" dirty="0" smtClean="0">
                <a:latin typeface="Bell MT" panose="02020503060305020303" pitchFamily="18" charset="0"/>
              </a:rPr>
              <a:t>alazi </a:t>
            </a:r>
            <a:r>
              <a:rPr lang="hr-HR" sz="2400" dirty="0">
                <a:latin typeface="Bell MT" panose="02020503060305020303" pitchFamily="18" charset="0"/>
              </a:rPr>
              <a:t>na sjeverozapadu </a:t>
            </a:r>
            <a:r>
              <a:rPr lang="hr-HR" sz="2400" dirty="0" smtClean="0">
                <a:latin typeface="Bell MT" panose="02020503060305020303" pitchFamily="18" charset="0"/>
              </a:rPr>
              <a:t>Hrvatske i graniči s Republikom Hrvatskom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Varaždin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1262 </a:t>
            </a:r>
            <a:r>
              <a:rPr lang="hr-HR" sz="2400" dirty="0" smtClean="0">
                <a:latin typeface="Bell MT" panose="02020503060305020303" pitchFamily="18" charset="0"/>
              </a:rPr>
              <a:t>km2 i u županiji </a:t>
            </a:r>
            <a:r>
              <a:rPr lang="hr-HR" sz="2400" dirty="0">
                <a:latin typeface="Bell MT" panose="02020503060305020303" pitchFamily="18" charset="0"/>
              </a:rPr>
              <a:t>živi oko </a:t>
            </a:r>
            <a:r>
              <a:rPr lang="hr-HR" sz="2400" dirty="0" smtClean="0">
                <a:latin typeface="Bell MT" panose="02020503060305020303" pitchFamily="18" charset="0"/>
              </a:rPr>
              <a:t>175951 stanovnik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996952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0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KOPRIVNIČKO-KRIŽEVAČKA ŽUPANIJA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sz="2400" dirty="0" smtClean="0">
                <a:latin typeface="Bell MT" panose="02020503060305020303" pitchFamily="18" charset="0"/>
              </a:rPr>
              <a:t>Smještena </a:t>
            </a:r>
            <a:r>
              <a:rPr lang="hr-HR" sz="2400" dirty="0">
                <a:latin typeface="Bell MT" panose="02020503060305020303" pitchFamily="18" charset="0"/>
              </a:rPr>
              <a:t>u sjeverozapadnom dijelu </a:t>
            </a:r>
            <a:r>
              <a:rPr lang="hr-HR" sz="2400" dirty="0" smtClean="0">
                <a:latin typeface="Bell MT" panose="02020503060305020303" pitchFamily="18" charset="0"/>
              </a:rPr>
              <a:t>Hrvatske i jednim dijelom graniči s Mađarskom</a:t>
            </a:r>
            <a:endParaRPr lang="hr-HR" sz="2400" dirty="0">
              <a:latin typeface="Bell MT" panose="020205030603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Koprivnica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latin typeface="Bell MT" panose="02020503060305020303" pitchFamily="18" charset="0"/>
              </a:rPr>
              <a:t>Površina 1 748 </a:t>
            </a:r>
            <a:r>
              <a:rPr lang="hr-HR" sz="2400" dirty="0" smtClean="0">
                <a:latin typeface="Bell MT" panose="02020503060305020303" pitchFamily="18" charset="0"/>
              </a:rPr>
              <a:t>km2 i u županiji živi </a:t>
            </a:r>
            <a:r>
              <a:rPr lang="hr-HR" sz="2400" dirty="0">
                <a:latin typeface="Bell MT" panose="02020503060305020303" pitchFamily="18" charset="0"/>
              </a:rPr>
              <a:t>oko 115 </a:t>
            </a:r>
            <a:r>
              <a:rPr lang="hr-HR" sz="2400" dirty="0" smtClean="0">
                <a:latin typeface="Bell MT" panose="02020503060305020303" pitchFamily="18" charset="0"/>
              </a:rPr>
              <a:t>584 stanovnik </a:t>
            </a: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852936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4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bjelovarsko-bilogorska županija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Bell MT" panose="02020503060305020303" pitchFamily="18" charset="0"/>
              </a:rPr>
              <a:t>Smještena </a:t>
            </a:r>
            <a:r>
              <a:rPr lang="pl-PL" sz="2400" dirty="0">
                <a:latin typeface="Bell MT" panose="02020503060305020303" pitchFamily="18" charset="0"/>
              </a:rPr>
              <a:t>je na sjeverozapadu </a:t>
            </a:r>
            <a:r>
              <a:rPr lang="pl-PL" sz="2400" dirty="0" smtClean="0">
                <a:latin typeface="Bell MT" panose="02020503060305020303" pitchFamily="18" charset="0"/>
              </a:rPr>
              <a:t>Hrvatske i </a:t>
            </a:r>
            <a:r>
              <a:rPr lang="hr-HR" sz="2400" dirty="0">
                <a:latin typeface="Bell MT" panose="02020503060305020303" pitchFamily="18" charset="0"/>
              </a:rPr>
              <a:t>najjača </a:t>
            </a:r>
            <a:r>
              <a:rPr lang="hr-HR" sz="2400" dirty="0" smtClean="0">
                <a:latin typeface="Bell MT" panose="02020503060305020303" pitchFamily="18" charset="0"/>
              </a:rPr>
              <a:t>je poljoprivredna županija </a:t>
            </a:r>
            <a:r>
              <a:rPr lang="hr-HR" sz="2400" dirty="0">
                <a:latin typeface="Bell MT" panose="02020503060305020303" pitchFamily="18" charset="0"/>
              </a:rPr>
              <a:t>u </a:t>
            </a:r>
            <a:r>
              <a:rPr lang="hr-HR" sz="2400" dirty="0" smtClean="0">
                <a:latin typeface="Bell MT" panose="02020503060305020303" pitchFamily="18" charset="0"/>
              </a:rPr>
              <a:t>Hrvatskoj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SJEDIŠTE:  Bjelovar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Bell MT" panose="02020503060305020303" pitchFamily="18" charset="0"/>
              </a:rPr>
              <a:t>Površina iznosi </a:t>
            </a:r>
            <a:r>
              <a:rPr lang="hr-HR" sz="2400" dirty="0">
                <a:latin typeface="Bell MT" panose="02020503060305020303" pitchFamily="18" charset="0"/>
              </a:rPr>
              <a:t>2 640 </a:t>
            </a:r>
            <a:r>
              <a:rPr lang="hr-HR" sz="2400" dirty="0" smtClean="0">
                <a:latin typeface="Bell MT" panose="02020503060305020303" pitchFamily="18" charset="0"/>
              </a:rPr>
              <a:t>km2 i u </a:t>
            </a:r>
            <a:r>
              <a:rPr lang="hr-HR" sz="2400" dirty="0">
                <a:latin typeface="Bell MT" panose="02020503060305020303" pitchFamily="18" charset="0"/>
              </a:rPr>
              <a:t>njoj živi oko 119 </a:t>
            </a:r>
            <a:r>
              <a:rPr lang="hr-HR" sz="2400" dirty="0" smtClean="0">
                <a:latin typeface="Bell MT" panose="02020503060305020303" pitchFamily="18" charset="0"/>
              </a:rPr>
              <a:t>764 stanovnik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2400" dirty="0">
              <a:latin typeface="Bell MT" panose="02020503060305020303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24944"/>
            <a:ext cx="4114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44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tovi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utov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tov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164</TotalTime>
  <Words>628</Words>
  <Application>Microsoft Office PowerPoint</Application>
  <PresentationFormat>Prikaz na zaslonu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Kutovi</vt:lpstr>
      <vt:lpstr>ŽUPANIJE  REPUBLIKE HRVATSKE</vt:lpstr>
      <vt:lpstr>PowerPointova prezentacija</vt:lpstr>
      <vt:lpstr>1. Zagrebačka Županija</vt:lpstr>
      <vt:lpstr>2. Krapinsko-zagorska županija</vt:lpstr>
      <vt:lpstr>3. Sisačko-moslavačka županija</vt:lpstr>
      <vt:lpstr>4. Karlovačka županija</vt:lpstr>
      <vt:lpstr>5. VARAŽDINSKA ŽUPANIJA</vt:lpstr>
      <vt:lpstr>6. KOPRIVNIČKO-KRIŽEVAČKA ŽUPANIJA</vt:lpstr>
      <vt:lpstr>7. bjelovarsko-bilogorska županija</vt:lpstr>
      <vt:lpstr>8. primorsko-goranska županija</vt:lpstr>
      <vt:lpstr>9. ličko-senjska županija</vt:lpstr>
      <vt:lpstr>10. Virovitičko-podravska županija</vt:lpstr>
      <vt:lpstr>11. Požeško-slavonska županija</vt:lpstr>
      <vt:lpstr>12. Brodsko-posavska županija</vt:lpstr>
      <vt:lpstr>13. Zadarska županija</vt:lpstr>
      <vt:lpstr>14. Osječko-baranjska županija</vt:lpstr>
      <vt:lpstr>15. Šibensko-kninska županija</vt:lpstr>
      <vt:lpstr>16. Vukovarsko-srijemska županija</vt:lpstr>
      <vt:lpstr>17. Splitsko-dalmatinska županija</vt:lpstr>
      <vt:lpstr>18. Istarska županija</vt:lpstr>
      <vt:lpstr>19. Dubrovačko-neretvanska županija</vt:lpstr>
      <vt:lpstr>20. Međimurska županija</vt:lpstr>
      <vt:lpstr>20. Grad Zagreb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ŽUPANIJE  REPUBLIKE HRVATSKE</dc:title>
  <dc:creator>učenici</dc:creator>
  <cp:lastModifiedBy>učenici</cp:lastModifiedBy>
  <cp:revision>18</cp:revision>
  <dcterms:created xsi:type="dcterms:W3CDTF">2016-10-26T11:50:30Z</dcterms:created>
  <dcterms:modified xsi:type="dcterms:W3CDTF">2016-11-16T13:52:35Z</dcterms:modified>
</cp:coreProperties>
</file>